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4"/>
  </p:notesMasterIdLst>
  <p:sldIdLst>
    <p:sldId id="256" r:id="rId2"/>
    <p:sldId id="289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93" r:id="rId12"/>
    <p:sldId id="295" r:id="rId13"/>
    <p:sldId id="268" r:id="rId14"/>
    <p:sldId id="267" r:id="rId15"/>
    <p:sldId id="265" r:id="rId16"/>
    <p:sldId id="266" r:id="rId17"/>
    <p:sldId id="269" r:id="rId18"/>
    <p:sldId id="270" r:id="rId19"/>
    <p:sldId id="271" r:id="rId20"/>
    <p:sldId id="272" r:id="rId21"/>
    <p:sldId id="273" r:id="rId22"/>
    <p:sldId id="294" r:id="rId23"/>
    <p:sldId id="291" r:id="rId24"/>
    <p:sldId id="274" r:id="rId25"/>
    <p:sldId id="296" r:id="rId26"/>
    <p:sldId id="275" r:id="rId27"/>
    <p:sldId id="292" r:id="rId28"/>
    <p:sldId id="276" r:id="rId29"/>
    <p:sldId id="290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98" r:id="rId4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60"/>
  </p:normalViewPr>
  <p:slideViewPr>
    <p:cSldViewPr>
      <p:cViewPr varScale="1">
        <p:scale>
          <a:sx n="73" d="100"/>
          <a:sy n="73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13725-CD36-41FD-813C-25C170525FB9}" type="datetimeFigureOut">
              <a:rPr lang="sk-SK" smtClean="0"/>
              <a:pPr/>
              <a:t>17.6.2021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8A563-ECE3-4182-8671-8F8D4E62470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8A563-ECE3-4182-8671-8F8D4E624708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3F219B-9592-42C7-B28F-9251C528B540}" type="datetime1">
              <a:rPr lang="sk-SK" smtClean="0"/>
              <a:pPr/>
              <a:t>17.6.2021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FA18-D057-421C-A262-C40C733FA21C}" type="datetime1">
              <a:rPr lang="sk-SK" smtClean="0"/>
              <a:pPr/>
              <a:t>17.6.2021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9177-EF13-4643-9F9E-75DE80700492}" type="datetime1">
              <a:rPr lang="sk-SK" smtClean="0"/>
              <a:pPr/>
              <a:t>17.6.2021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24DFFF2-BA1F-47A4-9810-84D0AB4A630C}" type="datetime1">
              <a:rPr lang="sk-SK" smtClean="0"/>
              <a:pPr/>
              <a:t>17.6.2021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B1E59DC-F0C2-492C-BFC3-8FDA6082A939}" type="datetime1">
              <a:rPr lang="sk-SK" smtClean="0"/>
              <a:pPr/>
              <a:t>17.6.2021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CA76EFD-8D64-43A8-9C8B-B8F4E1F78447}" type="datetime1">
              <a:rPr lang="sk-SK" smtClean="0"/>
              <a:pPr/>
              <a:t>17.6.2021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909B311-5373-4309-8CBA-D649E6712CAF}" type="datetime1">
              <a:rPr lang="sk-SK" smtClean="0"/>
              <a:pPr/>
              <a:t>17.6.2021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59CD-39FD-4382-B538-59AEA489F67E}" type="datetime1">
              <a:rPr lang="sk-SK" smtClean="0"/>
              <a:pPr/>
              <a:t>17.6.2021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3B2F884-FF20-4EB8-B03E-93E59324D0C2}" type="datetime1">
              <a:rPr lang="sk-SK" smtClean="0"/>
              <a:pPr/>
              <a:t>17.6.2021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42BC68-3779-4949-A439-53B68DFEF90E}" type="datetime1">
              <a:rPr lang="sk-SK" smtClean="0"/>
              <a:pPr/>
              <a:t>17.6.2021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29EBDD-484D-4D9A-9E64-9653B0C310EE}" type="datetime1">
              <a:rPr lang="sk-SK" smtClean="0"/>
              <a:pPr/>
              <a:t>17.6.2021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ADA554-52B9-4809-B3F6-CEC1CCFE9D8F}" type="datetime1">
              <a:rPr lang="sk-SK" smtClean="0"/>
              <a:pPr/>
              <a:t>17.6.2021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F697DE0-6610-4E92-91DD-496F9343421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vity.sk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Praktické nápravné cvičenia ŠPU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Pomôcky a pracovné listy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Pomiešané slabiky- zatvorené</a:t>
            </a:r>
            <a:endParaRPr lang="sk-SK" sz="3200" dirty="0"/>
          </a:p>
        </p:txBody>
      </p:sp>
      <p:pic>
        <p:nvPicPr>
          <p:cNvPr id="10" name="Zástupný symbol obsahu 9" descr="DSCN3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Pomôcka- záložka pri čítaní</a:t>
            </a:r>
            <a:endParaRPr lang="sk-SK" sz="2400" dirty="0"/>
          </a:p>
        </p:txBody>
      </p:sp>
      <p:pic>
        <p:nvPicPr>
          <p:cNvPr id="4" name="Zástupný symbol obsahu 3" descr="DSCN3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Šlabikáre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Vhodné sú pre deti s </a:t>
            </a:r>
            <a:r>
              <a:rPr lang="sk-SK" dirty="0" err="1" smtClean="0"/>
              <a:t>dyslexiou</a:t>
            </a:r>
            <a:r>
              <a:rPr lang="sk-SK" dirty="0" smtClean="0"/>
              <a:t>:</a:t>
            </a:r>
          </a:p>
          <a:p>
            <a:r>
              <a:rPr lang="sk-SK" dirty="0" smtClean="0"/>
              <a:t>Šlabikár Lipka </a:t>
            </a:r>
          </a:p>
          <a:p>
            <a:r>
              <a:rPr lang="sk-SK" dirty="0" smtClean="0"/>
              <a:t>Šlabikár </a:t>
            </a:r>
            <a:r>
              <a:rPr lang="sk-SK" dirty="0" err="1" smtClean="0"/>
              <a:t>Virgovičová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Šlabikár Štefeková- svojou metodikou nie je vhodný pre deti s </a:t>
            </a:r>
            <a:r>
              <a:rPr lang="sk-SK" dirty="0" err="1" smtClean="0"/>
              <a:t>dyslexiou</a:t>
            </a:r>
            <a:r>
              <a:rPr lang="sk-SK" dirty="0" smtClean="0"/>
              <a:t>. Nevedia sa podľa neho naučiť čítať.</a:t>
            </a:r>
          </a:p>
          <a:p>
            <a:r>
              <a:rPr lang="sk-SK" dirty="0" smtClean="0"/>
              <a:t>Je skôr pre deti, ktoré už poznajú písmená.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Ovládnutie znamienok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znamienka: bodka, dvojbodka, výkričník, otáznik, čiarka, pomlčka- nakresliť na kartičky 10x5 cm</a:t>
            </a:r>
          </a:p>
          <a:p>
            <a:r>
              <a:rPr lang="sk-SK" dirty="0" smtClean="0"/>
              <a:t> vymodelovať znamienka z plastelíny</a:t>
            </a:r>
          </a:p>
          <a:p>
            <a:r>
              <a:rPr lang="sk-SK" dirty="0" smtClean="0"/>
              <a:t>vyhľadávať znamienka v texte, podčiarkovať</a:t>
            </a:r>
          </a:p>
          <a:p>
            <a:r>
              <a:rPr lang="sk-SK" dirty="0" smtClean="0"/>
              <a:t>čo znamenajú pri čítaní</a:t>
            </a:r>
          </a:p>
          <a:p>
            <a:r>
              <a:rPr lang="sk-SK" dirty="0" smtClean="0"/>
              <a:t>nácvik hlasného čítania</a:t>
            </a:r>
          </a:p>
          <a:p>
            <a:r>
              <a:rPr lang="sk-SK" dirty="0" smtClean="0"/>
              <a:t>aby čítanie nebolo monotónne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Naučiť sa čítať rôzne typy písma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k-SK" dirty="0" smtClean="0"/>
              <a:t>      Bájka </a:t>
            </a:r>
            <a:r>
              <a:rPr lang="sk-SK" dirty="0"/>
              <a:t>o levovi a myši</a:t>
            </a:r>
            <a:br>
              <a:rPr lang="sk-SK" dirty="0"/>
            </a:br>
            <a:r>
              <a:rPr lang="sk-SK" dirty="0" smtClean="0"/>
              <a:t>Ezop</a:t>
            </a:r>
          </a:p>
          <a:p>
            <a:r>
              <a:rPr lang="sk-SK" sz="3800" dirty="0" smtClean="0">
                <a:latin typeface="Gabriola" pitchFamily="82" charset="0"/>
              </a:rPr>
              <a:t>Kráľ </a:t>
            </a:r>
            <a:r>
              <a:rPr lang="sk-SK" sz="3800" dirty="0">
                <a:latin typeface="Gabriola" pitchFamily="82" charset="0"/>
              </a:rPr>
              <a:t>džungle – mocný lev odpočíval po jedle, keď mu pred nosom prebehla malá myška. Lev vymrštil labu a myšku chytil. Chcel ju rozpučiť za to, že rušila jeho pokoj. Myška začala prosiť: "Nezabíjaj ma. Mocný lev, niekedy ti možno pomôžem zase ja." Leva pobavila jej reč, ako by mu malá myška mohla pomôcť! Ale myšku predsa len pustil.</a:t>
            </a:r>
            <a:r>
              <a:rPr lang="sk-SK" dirty="0"/>
              <a:t/>
            </a:r>
            <a:br>
              <a:rPr lang="sk-SK" dirty="0"/>
            </a:br>
            <a:endParaRPr lang="sk-SK" dirty="0" smtClean="0"/>
          </a:p>
          <a:p>
            <a:r>
              <a:rPr lang="sk-SK" dirty="0" smtClean="0">
                <a:latin typeface="Kristen ITC" pitchFamily="66" charset="0"/>
              </a:rPr>
              <a:t>Onedlho </a:t>
            </a:r>
            <a:r>
              <a:rPr lang="sk-SK" dirty="0">
                <a:latin typeface="Kristen ITC" pitchFamily="66" charset="0"/>
              </a:rPr>
              <a:t>prišli do džungle poľovníci a chytili leva do siete. Bezmocný lev sa zvíjal v sieti na zemi. Kým sa lovci od neho vzdialili, potichu prišla malá myška a povedala levovi: "Neboj sa, ja ti pomôžem, som ti predsa zaviazaná." Lev si len smutne </a:t>
            </a:r>
            <a:endParaRPr lang="sk-SK" dirty="0" smtClean="0">
              <a:latin typeface="Kristen ITC" pitchFamily="66" charset="0"/>
            </a:endParaRPr>
          </a:p>
          <a:p>
            <a:endParaRPr lang="sk-SK" dirty="0" smtClean="0">
              <a:latin typeface="Lucida Handwriting" pitchFamily="66" charset="0"/>
            </a:endParaRPr>
          </a:p>
          <a:p>
            <a:r>
              <a:rPr lang="sk-SK" dirty="0" smtClean="0">
                <a:latin typeface="Lucida Handwriting" pitchFamily="66" charset="0"/>
              </a:rPr>
              <a:t>povzdychol</a:t>
            </a:r>
            <a:r>
              <a:rPr lang="sk-SK" dirty="0">
                <a:latin typeface="Lucida Handwriting" pitchFamily="66" charset="0"/>
              </a:rPr>
              <a:t>, neveril jej. Ale myška už svojimi ostrými zúbkami hrýzla sieť a rýchlo sa jej podarilo prehrýzť niekoľko povrazov, až diera bola dostatočne veľká a lev cez ňu mohol ujsť.</a:t>
            </a:r>
            <a:br>
              <a:rPr lang="sk-SK" dirty="0">
                <a:latin typeface="Lucida Handwriting" pitchFamily="66" charset="0"/>
              </a:rPr>
            </a:br>
            <a:r>
              <a:rPr lang="sk-SK" b="1" dirty="0">
                <a:latin typeface="Lucida Handwriting" pitchFamily="66" charset="0"/>
              </a:rPr>
              <a:t/>
            </a:r>
            <a:br>
              <a:rPr lang="sk-SK" b="1" dirty="0">
                <a:latin typeface="Lucida Handwriting" pitchFamily="66" charset="0"/>
              </a:rPr>
            </a:br>
            <a:r>
              <a:rPr lang="sk-SK" u="sng" dirty="0">
                <a:latin typeface="Lucida Handwriting" pitchFamily="66" charset="0"/>
              </a:rPr>
              <a:t>Ponaučenie:</a:t>
            </a:r>
            <a:r>
              <a:rPr lang="sk-SK" dirty="0">
                <a:latin typeface="Lucida Handwriting" pitchFamily="66" charset="0"/>
              </a:rPr>
              <a:t> Aj slabý môže pomôcť silnému.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Skladanie viet zo slov. Cvičenia sa vytvárajú podľa náročnosti a veku.</a:t>
            </a:r>
            <a:endParaRPr lang="sk-SK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70567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Skladanie príbehu z viet</a:t>
            </a:r>
            <a:endParaRPr lang="sk-SK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424936" cy="452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Tvorba vlastných pracovných listov</a:t>
            </a:r>
            <a:endParaRPr lang="sk-SK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1"/>
            <a:ext cx="7704856" cy="240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Tvorba vlastných pracovných listov</a:t>
            </a:r>
            <a:endParaRPr lang="sk-SK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208912" cy="243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Tvorba vlastných pracovných listov</a:t>
            </a:r>
            <a:endParaRPr lang="sk-SK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416824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7820"/>
            <a:ext cx="8229600" cy="1143000"/>
          </a:xfrm>
        </p:spPr>
        <p:txBody>
          <a:bodyPr/>
          <a:lstStyle/>
          <a:p>
            <a:r>
              <a:rPr lang="sk-SK" dirty="0" err="1" smtClean="0"/>
              <a:t>Multisenzorický</a:t>
            </a:r>
            <a:r>
              <a:rPr lang="sk-SK" dirty="0" smtClean="0"/>
              <a:t> prístup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Dyslektici</a:t>
            </a:r>
            <a:r>
              <a:rPr lang="sk-SK" dirty="0" smtClean="0"/>
              <a:t> majú odlišný spôsob myslenia, myslia v obrazoch.</a:t>
            </a:r>
          </a:p>
          <a:p>
            <a:r>
              <a:rPr lang="sk-SK" dirty="0" smtClean="0"/>
              <a:t>Používame metódy pri ktorých prichádza k interakcii medzi zmyslami.</a:t>
            </a:r>
          </a:p>
          <a:p>
            <a:r>
              <a:rPr lang="sk-SK" dirty="0" smtClean="0"/>
              <a:t>Metodika malých krokov. To čo je pre bežných žiakov jednoduché a samozrejmé je potrebné pre deti s ŠPU rozdeliť do malých krokov a postupne nacvičovať.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319807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Gramatický zošit s tvrdou väzbou</a:t>
            </a:r>
            <a:endParaRPr lang="sk-SK" sz="2800" dirty="0"/>
          </a:p>
        </p:txBody>
      </p:sp>
      <p:pic>
        <p:nvPicPr>
          <p:cNvPr id="4" name="Zástupný symbol obsahu 3" descr="DSCN3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7848871" cy="4669979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Gramatický zošit</a:t>
            </a:r>
            <a:endParaRPr lang="sk-SK" dirty="0"/>
          </a:p>
        </p:txBody>
      </p:sp>
      <p:pic>
        <p:nvPicPr>
          <p:cNvPr id="6" name="Zástupný symbol obsahu 5" descr="DSCN3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617709" cy="4525963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Myšlienková mapa- vzory</a:t>
            </a:r>
            <a:br>
              <a:rPr lang="sk-SK" sz="2800" dirty="0" smtClean="0"/>
            </a:br>
            <a:endParaRPr lang="sk-SK" sz="2800" dirty="0"/>
          </a:p>
        </p:txBody>
      </p:sp>
      <p:pic>
        <p:nvPicPr>
          <p:cNvPr id="4" name="Zástupný symbol obsahu 3" descr="DSCN3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74448" y="1690048"/>
            <a:ext cx="5458549" cy="4471957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Dyskalkúlia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Nemá predstavu čísla</a:t>
            </a:r>
          </a:p>
          <a:p>
            <a:r>
              <a:rPr lang="sk-SK" dirty="0" err="1" smtClean="0"/>
              <a:t>Dyskalkulik</a:t>
            </a:r>
            <a:r>
              <a:rPr lang="sk-SK" dirty="0" smtClean="0"/>
              <a:t> ráta po jednom na prstoch</a:t>
            </a:r>
          </a:p>
          <a:p>
            <a:r>
              <a:rPr lang="sk-SK" dirty="0" smtClean="0"/>
              <a:t>Má problém s prechodom cez 10</a:t>
            </a:r>
          </a:p>
          <a:p>
            <a:r>
              <a:rPr lang="sk-SK" dirty="0" smtClean="0"/>
              <a:t>Nechápe desiatkovej sústave</a:t>
            </a:r>
          </a:p>
          <a:p>
            <a:r>
              <a:rPr lang="sk-SK" dirty="0" smtClean="0"/>
              <a:t>Nevie si zapamätať násobilku</a:t>
            </a:r>
          </a:p>
          <a:p>
            <a:r>
              <a:rPr lang="sk-SK" dirty="0" smtClean="0"/>
              <a:t>Nepozná hodiny</a:t>
            </a:r>
          </a:p>
          <a:p>
            <a:r>
              <a:rPr lang="sk-SK" dirty="0" smtClean="0"/>
              <a:t>Problém s peniazmi</a:t>
            </a:r>
          </a:p>
          <a:p>
            <a:r>
              <a:rPr lang="sk-SK" dirty="0" smtClean="0"/>
              <a:t>Metodika založená na obrazoch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689849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Dyskalkúlia- čísla do 10</a:t>
            </a:r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8326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55897"/>
            <a:ext cx="3877216" cy="220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Kartičky 8x 5 cm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Svetlozelené bodky znázorňujú obraz čísla </a:t>
            </a:r>
          </a:p>
          <a:p>
            <a:r>
              <a:rPr lang="sk-SK" dirty="0" smtClean="0"/>
              <a:t>Tmavozelené bodky, koľko chýba do 10</a:t>
            </a:r>
          </a:p>
          <a:p>
            <a:r>
              <a:rPr lang="sk-SK" dirty="0" smtClean="0"/>
              <a:t>Exponujú sa zľava do </a:t>
            </a:r>
            <a:r>
              <a:rPr lang="sk-SK" dirty="0" err="1" smtClean="0"/>
              <a:t>prava</a:t>
            </a:r>
            <a:r>
              <a:rPr lang="sk-SK" dirty="0" smtClean="0"/>
              <a:t>, svetlozelené body narastajú zľava do </a:t>
            </a:r>
            <a:r>
              <a:rPr lang="sk-SK" dirty="0" err="1" smtClean="0"/>
              <a:t>prava</a:t>
            </a:r>
            <a:r>
              <a:rPr lang="sk-SK" dirty="0" smtClean="0"/>
              <a:t>, 3 sekundy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Počítanie do 10, rozklady čísel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Trénuje sa každý deň 15 minút</a:t>
            </a:r>
          </a:p>
          <a:p>
            <a:r>
              <a:rPr lang="sk-SK" dirty="0" smtClean="0"/>
              <a:t>Dôležitá je pri nácviku </a:t>
            </a:r>
            <a:r>
              <a:rPr lang="sk-SK" dirty="0" err="1" smtClean="0"/>
              <a:t>verbalizácia</a:t>
            </a:r>
            <a:r>
              <a:rPr lang="sk-SK" dirty="0" smtClean="0"/>
              <a:t>, všetko čo dieťa robí aj hovorí</a:t>
            </a:r>
          </a:p>
          <a:p>
            <a:r>
              <a:rPr lang="sk-SK" dirty="0" smtClean="0"/>
              <a:t>Aby nastala automatizácia</a:t>
            </a:r>
          </a:p>
          <a:p>
            <a:r>
              <a:rPr lang="sk-SK" dirty="0" smtClean="0"/>
              <a:t>Trénuje sa aj rozklad čísel na gombíkoch alebo žetónoch- dôležitá je manipulácia s predmetmi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9949092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400" dirty="0" smtClean="0"/>
              <a:t>Počítanie s prechodom cez 10 dokladaním </a:t>
            </a:r>
            <a:r>
              <a:rPr lang="sk-SK" sz="2400" dirty="0" err="1" smtClean="0"/>
              <a:t>guličiek</a:t>
            </a:r>
            <a:r>
              <a:rPr lang="sk-SK" sz="2400" dirty="0" smtClean="0"/>
              <a:t>.</a:t>
            </a:r>
            <a:br>
              <a:rPr lang="sk-SK" sz="2400" dirty="0" smtClean="0"/>
            </a:br>
            <a:r>
              <a:rPr lang="sk-SK" sz="2400" dirty="0" smtClean="0"/>
              <a:t>Tabuľky sú vyrobené z hmoty </a:t>
            </a:r>
            <a:r>
              <a:rPr lang="sk-SK" sz="2400" dirty="0" err="1" smtClean="0"/>
              <a:t>fimo</a:t>
            </a:r>
            <a:r>
              <a:rPr lang="sk-SK" sz="2400" dirty="0" smtClean="0"/>
              <a:t> a vypálené v peci.</a:t>
            </a:r>
            <a:endParaRPr lang="sk-SK" sz="2400" dirty="0"/>
          </a:p>
        </p:txBody>
      </p:sp>
      <p:pic>
        <p:nvPicPr>
          <p:cNvPr id="4" name="Zástupný symbol obsahu 3" descr="DSCN34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28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Matematické operácie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Deti s </a:t>
            </a:r>
            <a:r>
              <a:rPr lang="sk-SK" dirty="0" err="1" smtClean="0"/>
              <a:t>dyskalkúliou</a:t>
            </a:r>
            <a:r>
              <a:rPr lang="sk-SK" dirty="0" smtClean="0"/>
              <a:t> nechápu podstatu matematických operácii</a:t>
            </a:r>
          </a:p>
          <a:p>
            <a:r>
              <a:rPr lang="sk-SK" dirty="0" smtClean="0"/>
              <a:t>Zamieňajú si ich</a:t>
            </a:r>
          </a:p>
          <a:p>
            <a:r>
              <a:rPr lang="sk-SK" dirty="0" smtClean="0"/>
              <a:t>Je potrebné im vysvetliť princíp sčítania, odčítania, násobenia a delenia</a:t>
            </a:r>
          </a:p>
          <a:p>
            <a:r>
              <a:rPr lang="sk-SK" dirty="0" smtClean="0"/>
              <a:t>Vysvetliť prostredníctvom príbehu, alebo slovnej úlohy s použitím názornej ukážky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543225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dôležité pri </a:t>
            </a:r>
            <a:r>
              <a:rPr lang="sk-SK" dirty="0" err="1" smtClean="0"/>
              <a:t>dyslexii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k-SK" dirty="0" smtClean="0"/>
              <a:t>Ovládnutie znakov: písmen, čísel, znamienok</a:t>
            </a:r>
          </a:p>
          <a:p>
            <a:pPr>
              <a:buNone/>
            </a:pPr>
            <a:r>
              <a:rPr lang="sk-SK" dirty="0"/>
              <a:t>M</a:t>
            </a:r>
            <a:r>
              <a:rPr lang="sk-SK" dirty="0" smtClean="0"/>
              <a:t>odelovanie písmen  z plastelíny veľkosti 5 cm</a:t>
            </a:r>
          </a:p>
          <a:p>
            <a:pPr>
              <a:buNone/>
            </a:pPr>
            <a:r>
              <a:rPr lang="sk-SK" dirty="0" smtClean="0"/>
              <a:t>Tlačené aj písané tvary písmen</a:t>
            </a:r>
          </a:p>
          <a:p>
            <a:pPr>
              <a:buNone/>
            </a:pPr>
            <a:r>
              <a:rPr lang="sk-SK" dirty="0" smtClean="0"/>
              <a:t>Písmená ktoré si zamieňajú – pomenujú ktoré časti sú podobné a ktoré odlišné (</a:t>
            </a:r>
            <a:r>
              <a:rPr lang="sk-SK" dirty="0" err="1" smtClean="0"/>
              <a:t>m-n</a:t>
            </a:r>
            <a:r>
              <a:rPr lang="sk-SK" dirty="0"/>
              <a:t>)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Modelujú aj čísla a matematické znamienka, ktoré si zamieňajú</a:t>
            </a:r>
          </a:p>
          <a:p>
            <a:pPr>
              <a:buNone/>
            </a:pPr>
            <a:r>
              <a:rPr lang="sk-SK" dirty="0" smtClean="0"/>
              <a:t>Vyhľadávanie písmen a krúžkovanie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Balíčkovanie- desiatková sústava, desať sa neodrátava po jednom ale ako 2+3 a 3+2</a:t>
            </a:r>
            <a:endParaRPr lang="sk-SK" sz="2800" dirty="0"/>
          </a:p>
        </p:txBody>
      </p:sp>
      <p:pic>
        <p:nvPicPr>
          <p:cNvPr id="4" name="Zástupný symbol obsahu 3" descr="DSCN3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30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Násobilka na žetónoch</a:t>
            </a:r>
            <a:br>
              <a:rPr lang="sk-SK" dirty="0" smtClean="0"/>
            </a:br>
            <a:r>
              <a:rPr lang="sk-SK" sz="1800" dirty="0" smtClean="0"/>
              <a:t>aj mnohé deti s </a:t>
            </a:r>
            <a:r>
              <a:rPr lang="sk-SK" sz="1800" dirty="0" err="1" smtClean="0"/>
              <a:t>dyslexiou</a:t>
            </a:r>
            <a:r>
              <a:rPr lang="sk-SK" sz="1800" dirty="0" smtClean="0"/>
              <a:t>  majú problém s násobilkou</a:t>
            </a:r>
            <a:endParaRPr lang="sk-SK" dirty="0"/>
          </a:p>
        </p:txBody>
      </p:sp>
      <p:pic>
        <p:nvPicPr>
          <p:cNvPr id="4" name="Zástupný symbol obsahu 3" descr="DSCN3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31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Násobenie na číselnej osi</a:t>
            </a:r>
            <a:endParaRPr lang="sk-SK" dirty="0"/>
          </a:p>
        </p:txBody>
      </p:sp>
      <p:pic>
        <p:nvPicPr>
          <p:cNvPr id="4" name="Zástupný symbol obsahu 3" descr="DSCN3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32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Násobenie na číselnej osi</a:t>
            </a:r>
            <a:endParaRPr lang="sk-SK" dirty="0"/>
          </a:p>
        </p:txBody>
      </p:sp>
      <p:pic>
        <p:nvPicPr>
          <p:cNvPr id="4" name="Zástupný symbol obsahu 3" descr="DSCN3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33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Násobenie na číselnej osi</a:t>
            </a:r>
            <a:endParaRPr lang="sk-SK" dirty="0"/>
          </a:p>
        </p:txBody>
      </p:sp>
      <p:pic>
        <p:nvPicPr>
          <p:cNvPr id="6" name="Zástupný symbol obsahu 5" descr="DSCN3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34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Násobenie na číselnej osi</a:t>
            </a:r>
            <a:endParaRPr lang="sk-SK" dirty="0"/>
          </a:p>
        </p:txBody>
      </p:sp>
      <p:pic>
        <p:nvPicPr>
          <p:cNvPr id="4" name="Zástupný symbol obsahu 3" descr="DSCN3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35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Každý rád počíta peniaze</a:t>
            </a:r>
            <a:endParaRPr lang="sk-SK" sz="3200" dirty="0"/>
          </a:p>
        </p:txBody>
      </p:sp>
      <p:pic>
        <p:nvPicPr>
          <p:cNvPr id="4" name="Zástupný symbol obsahu 3" descr="DSCN3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36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Násobenie na peniazoch. Slovné úlohy na násobenie. A zároveň rozmieňanie.</a:t>
            </a:r>
            <a:endParaRPr lang="sk-SK" sz="2000" dirty="0"/>
          </a:p>
        </p:txBody>
      </p:sp>
      <p:pic>
        <p:nvPicPr>
          <p:cNvPr id="4" name="Zástupný symbol obsahu 3" descr="DSCN3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37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Hodnoty mincí. </a:t>
            </a:r>
            <a:endParaRPr lang="sk-SK" sz="2400" dirty="0"/>
          </a:p>
        </p:txBody>
      </p:sp>
      <p:pic>
        <p:nvPicPr>
          <p:cNvPr id="4" name="Zástupný symbol obsahu 3" descr="DSCN34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38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Naučiť sa čítať a zapisovať viacciferné čísla. Aj pre </a:t>
            </a:r>
            <a:r>
              <a:rPr lang="sk-SK" sz="2000" dirty="0" err="1" smtClean="0"/>
              <a:t>dyslektikov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pic>
        <p:nvPicPr>
          <p:cNvPr id="4" name="Zástupný symbol obsahu 3" descr="DSCN3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39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Recept ekologická plastelína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2 šálky hladkej múky</a:t>
            </a:r>
          </a:p>
          <a:p>
            <a:r>
              <a:rPr lang="sk-SK" dirty="0" smtClean="0"/>
              <a:t>1 šálka soli</a:t>
            </a:r>
          </a:p>
          <a:p>
            <a:r>
              <a:rPr lang="sk-SK" dirty="0" smtClean="0"/>
              <a:t>2 polievkové lyžice oleja</a:t>
            </a:r>
          </a:p>
          <a:p>
            <a:r>
              <a:rPr lang="sk-SK" dirty="0" smtClean="0"/>
              <a:t>2 kávové lyžičky vínneho kameňa</a:t>
            </a:r>
          </a:p>
          <a:p>
            <a:r>
              <a:rPr lang="sk-SK" dirty="0" smtClean="0"/>
              <a:t>2 šálky vody</a:t>
            </a:r>
          </a:p>
          <a:p>
            <a:r>
              <a:rPr lang="sk-SK" dirty="0" smtClean="0"/>
              <a:t>Všetko sa spolu mieša na miernom ohni, až pokým dostaneme konzistenciu plastelíny.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Zápis čísiel do tabuľky</a:t>
            </a:r>
            <a:endParaRPr lang="sk-SK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632848" cy="32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40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Hodiny</a:t>
            </a:r>
            <a:endParaRPr lang="sk-SK" dirty="0"/>
          </a:p>
        </p:txBody>
      </p:sp>
      <p:pic>
        <p:nvPicPr>
          <p:cNvPr id="4" name="Zástupný symbol obsahu 3" descr="DSCN3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41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Ďakujeme za pozornosť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42</a:t>
            </a:fld>
            <a:endParaRPr lang="sk-SK"/>
          </a:p>
        </p:txBody>
      </p:sp>
      <p:pic>
        <p:nvPicPr>
          <p:cNvPr id="1026" name="Picture 2" descr="C:\Users\zuzan\Desktop\ZÁVITY.sk\Snímka obrazovky 2019-12-02 o 8.48.54[8550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5734232" cy="3168813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403648" y="191683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err="1" smtClean="0">
                <a:hlinkClick r:id="rId3"/>
              </a:rPr>
              <a:t>www.zavity.sk</a:t>
            </a:r>
            <a:endParaRPr lang="sk-SK" sz="3600" dirty="0" smtClean="0"/>
          </a:p>
          <a:p>
            <a:r>
              <a:rPr lang="sk-SK" sz="3600" dirty="0" smtClean="0"/>
              <a:t>Zuzana </a:t>
            </a:r>
            <a:r>
              <a:rPr lang="sk-SK" sz="3600" dirty="0" err="1" smtClean="0"/>
              <a:t>Gahérová</a:t>
            </a:r>
            <a:endParaRPr lang="sk-SK" sz="3600" dirty="0" smtClean="0"/>
          </a:p>
          <a:p>
            <a:endParaRPr lang="sk-SK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Písmená vystrihnuté z hrubého brúsneho papiera na spoznávanie prostredníctvom hmatu (</a:t>
            </a:r>
            <a:r>
              <a:rPr lang="sk-SK" sz="2800" dirty="0" err="1" smtClean="0"/>
              <a:t>montessori</a:t>
            </a:r>
            <a:r>
              <a:rPr lang="sk-SK" sz="2800" dirty="0" smtClean="0"/>
              <a:t> ).</a:t>
            </a:r>
            <a:endParaRPr lang="sk-SK" sz="2800" dirty="0"/>
          </a:p>
        </p:txBody>
      </p:sp>
      <p:pic>
        <p:nvPicPr>
          <p:cNvPr id="4" name="Zástupný symbol obsahu 3" descr="DSCN3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Prváci, prípravný ročník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Často dieťa s </a:t>
            </a:r>
            <a:r>
              <a:rPr lang="sk-SK" dirty="0" err="1" smtClean="0"/>
              <a:t>dyslexiou</a:t>
            </a:r>
            <a:r>
              <a:rPr lang="sk-SK" dirty="0" smtClean="0"/>
              <a:t> nechápe, ako sa písmená spájajú do slabík.</a:t>
            </a:r>
            <a:endParaRPr lang="sk-SK" dirty="0"/>
          </a:p>
          <a:p>
            <a:r>
              <a:rPr lang="sk-SK" dirty="0" smtClean="0"/>
              <a:t>Skladanie slabík z písmen ( plastové magnetické písmenká, alebo formičky písmen z ktorých si deti povykrajujú z hmoty DAS písmená).</a:t>
            </a:r>
          </a:p>
          <a:p>
            <a:r>
              <a:rPr lang="sk-SK" dirty="0" smtClean="0"/>
              <a:t>Až keď zvládne slabiku, má zmysel prejsť k slovám.</a:t>
            </a:r>
          </a:p>
          <a:p>
            <a:r>
              <a:rPr lang="sk-SK" dirty="0" smtClean="0"/>
              <a:t>Potom skladajú z dvoch slabík slová.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Spájanie písmen do slabík</a:t>
            </a:r>
            <a:endParaRPr lang="sk-SK" dirty="0"/>
          </a:p>
        </p:txBody>
      </p:sp>
      <p:pic>
        <p:nvPicPr>
          <p:cNvPr id="6" name="Zástupný symbol obsahu 5" descr="DSCN3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Pomiešané slabiky ( otvorené)</a:t>
            </a:r>
            <a:endParaRPr lang="sk-SK" sz="3200" dirty="0"/>
          </a:p>
        </p:txBody>
      </p:sp>
      <p:pic>
        <p:nvPicPr>
          <p:cNvPr id="4" name="Zástupný symbol obsahu 3" descr="DSCN34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Spojiť do slov- prvá slabika je farebná</a:t>
            </a:r>
            <a:endParaRPr lang="sk-SK" sz="3600" dirty="0"/>
          </a:p>
        </p:txBody>
      </p:sp>
      <p:pic>
        <p:nvPicPr>
          <p:cNvPr id="4" name="Zástupný symbol obsahu 3" descr="DSCN3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905635"/>
            <a:ext cx="6035040" cy="4526280"/>
          </a:xfr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7DE0-6610-4E92-91DD-496F93434211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681</TotalTime>
  <Words>642</Words>
  <Application>Microsoft Office PowerPoint</Application>
  <PresentationFormat>Prezentácia na obrazovke (4:3)</PresentationFormat>
  <Paragraphs>141</Paragraphs>
  <Slides>42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42</vt:i4>
      </vt:variant>
    </vt:vector>
  </HeadingPairs>
  <TitlesOfParts>
    <vt:vector size="43" baseType="lpstr">
      <vt:lpstr>Nadšenie</vt:lpstr>
      <vt:lpstr>Praktické nápravné cvičenia ŠPU</vt:lpstr>
      <vt:lpstr>Multisenzorický prístup</vt:lpstr>
      <vt:lpstr>Čo je dôležité pri dyslexii</vt:lpstr>
      <vt:lpstr>Recept ekologická plastelína</vt:lpstr>
      <vt:lpstr>Písmená vystrihnuté z hrubého brúsneho papiera na spoznávanie prostredníctvom hmatu (montessori ).</vt:lpstr>
      <vt:lpstr>Prváci, prípravný ročník</vt:lpstr>
      <vt:lpstr>Spájanie písmen do slabík</vt:lpstr>
      <vt:lpstr>Pomiešané slabiky ( otvorené)</vt:lpstr>
      <vt:lpstr>Spojiť do slov- prvá slabika je farebná</vt:lpstr>
      <vt:lpstr>Pomiešané slabiky- zatvorené</vt:lpstr>
      <vt:lpstr>Pomôcka- záložka pri čítaní</vt:lpstr>
      <vt:lpstr>Šlabikáre</vt:lpstr>
      <vt:lpstr>Ovládnutie znamienok</vt:lpstr>
      <vt:lpstr>Naučiť sa čítať rôzne typy písma</vt:lpstr>
      <vt:lpstr>Skladanie viet zo slov. Cvičenia sa vytvárajú podľa náročnosti a veku.</vt:lpstr>
      <vt:lpstr>Skladanie príbehu z viet</vt:lpstr>
      <vt:lpstr>Tvorba vlastných pracovných listov</vt:lpstr>
      <vt:lpstr>Tvorba vlastných pracovných listov</vt:lpstr>
      <vt:lpstr>Tvorba vlastných pracovných listov</vt:lpstr>
      <vt:lpstr>Gramatický zošit s tvrdou väzbou</vt:lpstr>
      <vt:lpstr>Gramatický zošit</vt:lpstr>
      <vt:lpstr>Myšlienková mapa- vzory </vt:lpstr>
      <vt:lpstr>Dyskalkúlia</vt:lpstr>
      <vt:lpstr>Dyskalkúlia- čísla do 10</vt:lpstr>
      <vt:lpstr>Snímka 25</vt:lpstr>
      <vt:lpstr>Kartičky 8x 5 cm</vt:lpstr>
      <vt:lpstr>Počítanie do 10, rozklady čísel</vt:lpstr>
      <vt:lpstr>Počítanie s prechodom cez 10 dokladaním guličiek. Tabuľky sú vyrobené z hmoty fimo a vypálené v peci.</vt:lpstr>
      <vt:lpstr>Matematické operácie </vt:lpstr>
      <vt:lpstr>Balíčkovanie- desiatková sústava, desať sa neodrátava po jednom ale ako 2+3 a 3+2</vt:lpstr>
      <vt:lpstr>Násobilka na žetónoch aj mnohé deti s dyslexiou  majú problém s násobilkou</vt:lpstr>
      <vt:lpstr>Násobenie na číselnej osi</vt:lpstr>
      <vt:lpstr>Násobenie na číselnej osi</vt:lpstr>
      <vt:lpstr>Násobenie na číselnej osi</vt:lpstr>
      <vt:lpstr>Násobenie na číselnej osi</vt:lpstr>
      <vt:lpstr>Každý rád počíta peniaze</vt:lpstr>
      <vt:lpstr>Násobenie na peniazoch. Slovné úlohy na násobenie. A zároveň rozmieňanie.</vt:lpstr>
      <vt:lpstr>Hodnoty mincí. </vt:lpstr>
      <vt:lpstr>Naučiť sa čítať a zapisovať viacciferné čísla. Aj pre dyslektikov.</vt:lpstr>
      <vt:lpstr>Zápis čísiel do tabuľky</vt:lpstr>
      <vt:lpstr>Hodiny</vt:lpstr>
      <vt:lpstr>      Ďakujeme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Zuzana Gaherova</dc:creator>
  <cp:lastModifiedBy>Zuzana Gaherova</cp:lastModifiedBy>
  <cp:revision>63</cp:revision>
  <dcterms:created xsi:type="dcterms:W3CDTF">2021-01-15T15:16:38Z</dcterms:created>
  <dcterms:modified xsi:type="dcterms:W3CDTF">2021-06-17T17:22:48Z</dcterms:modified>
</cp:coreProperties>
</file>