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9"/>
  </p:notesMasterIdLst>
  <p:sldIdLst>
    <p:sldId id="256" r:id="rId2"/>
    <p:sldId id="257" r:id="rId3"/>
    <p:sldId id="258" r:id="rId4"/>
    <p:sldId id="285" r:id="rId5"/>
    <p:sldId id="259" r:id="rId6"/>
    <p:sldId id="260" r:id="rId7"/>
    <p:sldId id="287" r:id="rId8"/>
    <p:sldId id="261" r:id="rId9"/>
    <p:sldId id="262" r:id="rId10"/>
    <p:sldId id="263" r:id="rId11"/>
    <p:sldId id="289" r:id="rId12"/>
    <p:sldId id="288" r:id="rId13"/>
    <p:sldId id="271" r:id="rId14"/>
    <p:sldId id="281" r:id="rId15"/>
    <p:sldId id="264" r:id="rId16"/>
    <p:sldId id="265" r:id="rId17"/>
    <p:sldId id="266" r:id="rId18"/>
    <p:sldId id="267" r:id="rId19"/>
    <p:sldId id="268" r:id="rId20"/>
    <p:sldId id="269" r:id="rId21"/>
    <p:sldId id="278" r:id="rId22"/>
    <p:sldId id="279" r:id="rId23"/>
    <p:sldId id="280" r:id="rId24"/>
    <p:sldId id="270" r:id="rId25"/>
    <p:sldId id="272" r:id="rId26"/>
    <p:sldId id="273" r:id="rId27"/>
    <p:sldId id="277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73" d="100"/>
          <a:sy n="73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FB024-1516-4F57-8311-C3CA7BCF0963}" type="datetimeFigureOut">
              <a:rPr lang="sk-SK" smtClean="0"/>
              <a:pPr/>
              <a:t>14.6.2021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9A410-9DFD-4057-9CF1-147C8C3FFB95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9A410-9DFD-4057-9CF1-147C8C3FFB95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B693A3-0F25-4552-A10A-0A29644C3B2A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0752B-9302-4F1E-ABE1-1FEB6C4EC125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81CBF5-B610-433D-BE1B-9310FAB0D968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F80329-1895-424C-A706-79876358B93F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5055CC9-36A9-40B2-A916-2F6E24EF09D9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2EFDE9-886B-4DA1-A49A-0DAFB5B78B6A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67726A-3740-4E9C-A31C-EA80B8B06D65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A9D3F9-1C71-4FE4-94F8-293C36071567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397FFF4-DD83-48D3-9C04-1BABB652C4E2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DDD4BA5-2113-4256-8B4B-D2931CBC1F40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7F91E-0AF7-452A-9030-D52D9259E788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D12B04B-2B36-43BC-AEB8-346583CF0FE7}" type="datetime1">
              <a:rPr lang="sk-SK" smtClean="0"/>
              <a:pPr/>
              <a:t>14.6.2021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46FF78F-E563-4427-A176-53198443115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vity.sk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zan\Desktop\ZÁVITY.sk\DSCN24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54864"/>
            <a:ext cx="9217152" cy="69128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188640" y="2276872"/>
            <a:ext cx="7772400" cy="1470025"/>
          </a:xfrm>
        </p:spPr>
        <p:txBody>
          <a:bodyPr/>
          <a:lstStyle/>
          <a:p>
            <a:r>
              <a:rPr lang="sk-SK" b="1" dirty="0" smtClean="0">
                <a:solidFill>
                  <a:srgbClr val="FFFF00"/>
                </a:solidFill>
                <a:latin typeface="Leelawadee UI" pitchFamily="34" charset="-34"/>
                <a:cs typeface="Leelawadee UI" pitchFamily="34" charset="-34"/>
              </a:rPr>
              <a:t>PORUCHY </a:t>
            </a:r>
            <a:r>
              <a:rPr lang="sk-SK" b="1" dirty="0" smtClean="0">
                <a:solidFill>
                  <a:srgbClr val="FFFF00"/>
                </a:solidFill>
                <a:latin typeface="Leelawadee UI" pitchFamily="34" charset="-34"/>
                <a:cs typeface="Leelawadee UI" pitchFamily="34" charset="-34"/>
              </a:rPr>
              <a:t>UČENIA</a:t>
            </a:r>
            <a:endParaRPr lang="sk-SK" b="1" dirty="0">
              <a:solidFill>
                <a:srgbClr val="FFFF00"/>
              </a:solidFill>
              <a:latin typeface="Leelawadee UI" pitchFamily="34" charset="-34"/>
              <a:cs typeface="Leelawadee UI" pitchFamily="34" charset="-34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293096"/>
            <a:ext cx="7641636" cy="1689336"/>
          </a:xfrm>
        </p:spPr>
        <p:txBody>
          <a:bodyPr/>
          <a:lstStyle/>
          <a:p>
            <a:endParaRPr lang="sk-SK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Prejavy </a:t>
            </a:r>
            <a:r>
              <a:rPr lang="sk-SK" dirty="0" err="1" smtClean="0"/>
              <a:t>dyslexie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Prejaví sa na začiatku školskej dochádzky.</a:t>
            </a:r>
          </a:p>
          <a:p>
            <a:r>
              <a:rPr lang="sk-SK" dirty="0" smtClean="0"/>
              <a:t>Prejavy v čítaní, písaní a matematike</a:t>
            </a:r>
          </a:p>
          <a:p>
            <a:r>
              <a:rPr lang="sk-SK" dirty="0" smtClean="0"/>
              <a:t>Všade, kde treba pracovať so znakmi- písmenami, číslami, notami.</a:t>
            </a:r>
          </a:p>
          <a:p>
            <a:r>
              <a:rPr lang="sk-SK" dirty="0" smtClean="0"/>
              <a:t>Typické chyby pri čítaní.</a:t>
            </a:r>
          </a:p>
          <a:p>
            <a:r>
              <a:rPr lang="sk-SK" dirty="0" smtClean="0"/>
              <a:t>Domýšľanie slov</a:t>
            </a:r>
          </a:p>
          <a:p>
            <a:r>
              <a:rPr lang="sk-SK" dirty="0" smtClean="0"/>
              <a:t>Znížená orientácia v texte</a:t>
            </a:r>
          </a:p>
          <a:p>
            <a:r>
              <a:rPr lang="sk-SK" dirty="0" smtClean="0"/>
              <a:t>Napätie, motorický nepokoj, plač, odmietanie čítania, znížená pozornosť.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dyslexia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11</a:t>
            </a:fld>
            <a:endParaRPr lang="sk-SK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78424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dysortografia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12</a:t>
            </a:fld>
            <a:endParaRPr lang="sk-SK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283" y="1609725"/>
            <a:ext cx="696683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Dysortografia je  sestra </a:t>
            </a:r>
            <a:r>
              <a:rPr lang="sk-SK" sz="3600" dirty="0" err="1" smtClean="0"/>
              <a:t>dyslexie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23925"/>
            <a:ext cx="8219256" cy="4929411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Pretože čítanie a písanie spolu súvisia.</a:t>
            </a:r>
          </a:p>
          <a:p>
            <a:r>
              <a:rPr lang="sk-SK" dirty="0" smtClean="0"/>
              <a:t>Chyby ako vynechávanie, zámena, pridávanie </a:t>
            </a:r>
          </a:p>
          <a:p>
            <a:pPr>
              <a:buNone/>
            </a:pPr>
            <a:r>
              <a:rPr lang="sk-SK" dirty="0" smtClean="0"/>
              <a:t>   slabík a písmen.</a:t>
            </a:r>
          </a:p>
          <a:p>
            <a:r>
              <a:rPr lang="sk-SK" dirty="0" smtClean="0"/>
              <a:t>Nerozlišovanie hraníc slov.</a:t>
            </a:r>
          </a:p>
          <a:p>
            <a:r>
              <a:rPr lang="sk-SK" dirty="0" smtClean="0"/>
              <a:t>Problém rozlíšiť tvrdé a mäkké spoluhlásky.</a:t>
            </a:r>
          </a:p>
          <a:p>
            <a:r>
              <a:rPr lang="sk-SK" dirty="0" smtClean="0"/>
              <a:t>Vynechávanie znamienok</a:t>
            </a:r>
          </a:p>
          <a:p>
            <a:r>
              <a:rPr lang="sk-SK" dirty="0" smtClean="0"/>
              <a:t>Diktáty sú veľký problém.</a:t>
            </a:r>
          </a:p>
          <a:p>
            <a:r>
              <a:rPr lang="sk-SK" dirty="0" smtClean="0"/>
              <a:t>Kontrola od konca textu.</a:t>
            </a:r>
            <a:endParaRPr lang="sk-SK" dirty="0"/>
          </a:p>
          <a:p>
            <a:r>
              <a:rPr lang="sk-SK" dirty="0" smtClean="0"/>
              <a:t>Vybrané slová, tvorenie odvodených slov</a:t>
            </a:r>
          </a:p>
          <a:p>
            <a:r>
              <a:rPr lang="sk-SK" dirty="0" smtClean="0"/>
              <a:t>Tvorenie predpôn a prípon.</a:t>
            </a:r>
          </a:p>
          <a:p>
            <a:r>
              <a:rPr lang="sk-SK" dirty="0" smtClean="0"/>
              <a:t>Práca so slovom, jeho významom.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Dysgrafia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Porucha písania.</a:t>
            </a:r>
          </a:p>
          <a:p>
            <a:r>
              <a:rPr lang="sk-SK" dirty="0" smtClean="0"/>
              <a:t>Neschopnosť naučiť sa pekne písať.</a:t>
            </a:r>
          </a:p>
          <a:p>
            <a:r>
              <a:rPr lang="sk-SK" dirty="0" smtClean="0"/>
              <a:t>Problém s tvarmi písmen.</a:t>
            </a:r>
          </a:p>
          <a:p>
            <a:r>
              <a:rPr lang="sk-SK" dirty="0" smtClean="0"/>
              <a:t>So správnym spájaním písmen.</a:t>
            </a:r>
          </a:p>
          <a:p>
            <a:r>
              <a:rPr lang="sk-SK" dirty="0" smtClean="0"/>
              <a:t>Jemnou motorikou ruky.</a:t>
            </a:r>
          </a:p>
          <a:p>
            <a:r>
              <a:rPr lang="sk-SK" dirty="0" smtClean="0"/>
              <a:t>Kŕčovité držanie pera.</a:t>
            </a:r>
          </a:p>
          <a:p>
            <a:r>
              <a:rPr lang="sk-SK" dirty="0" smtClean="0"/>
              <a:t>Pomalé a namáhavé písanie.</a:t>
            </a:r>
          </a:p>
          <a:p>
            <a:r>
              <a:rPr lang="sk-SK" dirty="0" smtClean="0"/>
              <a:t>Chýba automatizácia oko- myseľ- ruka.</a:t>
            </a:r>
          </a:p>
          <a:p>
            <a:r>
              <a:rPr lang="sk-SK" dirty="0" smtClean="0"/>
              <a:t>Namáhavé odpisovanie z tabule.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Učiteľ rozpoznáva ŠPU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aby učiteľ odhalil včas poruchu učenia.</a:t>
            </a:r>
          </a:p>
          <a:p>
            <a:r>
              <a:rPr lang="sk-SK" dirty="0" smtClean="0"/>
              <a:t>Aby mal vedomosti o poruchách učenia a ich prejavoch.</a:t>
            </a:r>
          </a:p>
          <a:p>
            <a:r>
              <a:rPr lang="sk-SK" dirty="0" smtClean="0"/>
              <a:t>Pozoroval dieťa.</a:t>
            </a:r>
          </a:p>
          <a:p>
            <a:r>
              <a:rPr lang="sk-SK" dirty="0" smtClean="0"/>
              <a:t>Individuálne s ním pracoval a tak si to overil.</a:t>
            </a:r>
          </a:p>
          <a:p>
            <a:r>
              <a:rPr lang="sk-SK" dirty="0" smtClean="0"/>
              <a:t>Spolupracoval s odborníkmi.</a:t>
            </a:r>
          </a:p>
          <a:p>
            <a:r>
              <a:rPr lang="sk-SK" dirty="0" smtClean="0"/>
              <a:t>Dyslexia  a dysortografia sa diagnostikuje na konci 2. ročníka.</a:t>
            </a:r>
          </a:p>
          <a:p>
            <a:endParaRPr lang="sk-SK" sz="24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Zaostávanie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Takéto deti zaostávajú za ostatnými, sú na chvoste triedy.</a:t>
            </a:r>
          </a:p>
          <a:p>
            <a:r>
              <a:rPr lang="sk-SK" dirty="0" smtClean="0"/>
              <a:t>S pribúdaním písmen sa ich problém zväčšuje. </a:t>
            </a:r>
          </a:p>
          <a:p>
            <a:r>
              <a:rPr lang="sk-SK" dirty="0" smtClean="0"/>
              <a:t>Dlho si robia úlohy, aj dve hodiny denne.</a:t>
            </a:r>
          </a:p>
          <a:p>
            <a:r>
              <a:rPr lang="sk-SK" dirty="0" smtClean="0"/>
              <a:t>Sú preťažené oni aj ich rodičia. </a:t>
            </a:r>
          </a:p>
          <a:p>
            <a:r>
              <a:rPr lang="sk-SK" dirty="0" smtClean="0"/>
              <a:t>V škole nestíhajú, nie sú samostatné a potrebujú pomoc učiteľa.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Emočné problémy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Klesá  sebaúcta dieťaťa, pretože sa porovnáva so spolužiakmi.</a:t>
            </a:r>
          </a:p>
          <a:p>
            <a:r>
              <a:rPr lang="sk-SK" dirty="0" smtClean="0"/>
              <a:t>Vzrastá neistota</a:t>
            </a:r>
          </a:p>
          <a:p>
            <a:r>
              <a:rPr lang="sk-SK" dirty="0" smtClean="0"/>
              <a:t>Napätie</a:t>
            </a:r>
          </a:p>
          <a:p>
            <a:r>
              <a:rPr lang="sk-SK" dirty="0" smtClean="0"/>
              <a:t>Strach zo školy, alebo odpor.</a:t>
            </a:r>
          </a:p>
          <a:p>
            <a:r>
              <a:rPr lang="sk-SK" dirty="0" smtClean="0"/>
              <a:t>Bolesti hlavy, žalúdka, niekedy aj depresie.</a:t>
            </a:r>
          </a:p>
          <a:p>
            <a:r>
              <a:rPr lang="sk-SK" dirty="0" smtClean="0"/>
              <a:t>Môžu nastať problémy so správaním.</a:t>
            </a:r>
          </a:p>
          <a:p>
            <a:r>
              <a:rPr lang="sk-SK" dirty="0" smtClean="0"/>
              <a:t>Je dôležité, aby im učiteľ, alebo asistent podal pomocnú ruku.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učiteľa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Je dôležité žiaka povzbudiť.</a:t>
            </a:r>
          </a:p>
          <a:p>
            <a:r>
              <a:rPr lang="sk-SK" dirty="0" smtClean="0"/>
              <a:t>Pochváliť aj za menšie úspechy.</a:t>
            </a:r>
          </a:p>
          <a:p>
            <a:r>
              <a:rPr lang="sk-SK" dirty="0" smtClean="0"/>
              <a:t>Hodnotiť aj snahu, nie len samotný výkon.</a:t>
            </a:r>
          </a:p>
          <a:p>
            <a:r>
              <a:rPr lang="sk-SK" dirty="0" smtClean="0"/>
              <a:t>Nájsť žiakove silné stránky.</a:t>
            </a:r>
          </a:p>
          <a:p>
            <a:r>
              <a:rPr lang="sk-SK" dirty="0" smtClean="0"/>
              <a:t>Tým ho učiteľ motivuje k práci na sebe.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Úloha asistenta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Asistent žiakovi individuálne vysvetlí , čomu nerozumie</a:t>
            </a:r>
          </a:p>
          <a:p>
            <a:r>
              <a:rPr lang="sk-SK" dirty="0" smtClean="0"/>
              <a:t>Individuálne pracuje mimo triedy</a:t>
            </a:r>
          </a:p>
          <a:p>
            <a:r>
              <a:rPr lang="sk-SK" dirty="0" smtClean="0"/>
              <a:t>Dôležité je, aby nerobil veci za žiaka.</a:t>
            </a:r>
          </a:p>
          <a:p>
            <a:r>
              <a:rPr lang="sk-SK" dirty="0" smtClean="0"/>
              <a:t>Iba v nevyhnutných prípadoch.</a:t>
            </a:r>
          </a:p>
          <a:p>
            <a:r>
              <a:rPr lang="sk-SK" dirty="0" smtClean="0"/>
              <a:t>Učí žiaka, aby si vedel sám nájsť chyby.</a:t>
            </a:r>
          </a:p>
          <a:p>
            <a:r>
              <a:rPr lang="sk-SK" dirty="0" smtClean="0"/>
              <a:t>Vedie žiaka k samostatnosti.</a:t>
            </a:r>
          </a:p>
          <a:p>
            <a:r>
              <a:rPr lang="sk-SK" dirty="0" smtClean="0"/>
              <a:t>Podpora v emočnej oblasti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Dyslexia vo svetle výskumov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Vedecký výskum za posledných 35 sa zameriaval na deti nadané s poruchami učenia.</a:t>
            </a:r>
          </a:p>
          <a:p>
            <a:r>
              <a:rPr lang="sk-SK" dirty="0" smtClean="0"/>
              <a:t>Prelomový výskum z roku 2003 vedený lekárkou </a:t>
            </a:r>
            <a:r>
              <a:rPr lang="sk-SK" dirty="0" err="1" smtClean="0"/>
              <a:t>Sally</a:t>
            </a:r>
            <a:r>
              <a:rPr lang="sk-SK" dirty="0" smtClean="0"/>
              <a:t> </a:t>
            </a:r>
            <a:r>
              <a:rPr lang="sk-SK" dirty="0" err="1" smtClean="0"/>
              <a:t>Shaywitz</a:t>
            </a:r>
            <a:r>
              <a:rPr lang="sk-SK" dirty="0" smtClean="0"/>
              <a:t> a jej manželom.</a:t>
            </a:r>
          </a:p>
          <a:p>
            <a:r>
              <a:rPr lang="sk-SK" dirty="0" smtClean="0"/>
              <a:t>Zistili, že mozog </a:t>
            </a:r>
            <a:r>
              <a:rPr lang="sk-SK" dirty="0" err="1" smtClean="0"/>
              <a:t>dyslektikov</a:t>
            </a:r>
            <a:r>
              <a:rPr lang="sk-SK" dirty="0" smtClean="0"/>
              <a:t> funguje odlišným spôsobom.</a:t>
            </a:r>
          </a:p>
          <a:p>
            <a:r>
              <a:rPr lang="sk-SK" dirty="0" smtClean="0"/>
              <a:t>Používali metódu </a:t>
            </a:r>
            <a:r>
              <a:rPr lang="sk-SK" dirty="0" err="1" smtClean="0"/>
              <a:t>fMR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Dyslexia a dysortografia na druhom stupni.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Ak sa dieťa nenaučilo čítať, jeho problémy sa v 5. triede zhoršujú. </a:t>
            </a:r>
          </a:p>
          <a:p>
            <a:r>
              <a:rPr lang="sk-SK" dirty="0" smtClean="0"/>
              <a:t>Nevie pracovať s textom, nevie si vybrať to podstatné .</a:t>
            </a:r>
          </a:p>
          <a:p>
            <a:r>
              <a:rPr lang="sk-SK" dirty="0" smtClean="0"/>
              <a:t>Je odkázané na blízkych, aby mu čítali texty z učebníc. </a:t>
            </a:r>
          </a:p>
          <a:p>
            <a:r>
              <a:rPr lang="sk-SK" dirty="0" smtClean="0"/>
              <a:t>Nie je samostatné. </a:t>
            </a:r>
          </a:p>
          <a:p>
            <a:r>
              <a:rPr lang="sk-SK" dirty="0" smtClean="0"/>
              <a:t>V diktátoch má veľký počet chýb.</a:t>
            </a:r>
          </a:p>
          <a:p>
            <a:r>
              <a:rPr lang="sk-SK" dirty="0" smtClean="0"/>
              <a:t>Problém v AJ s čítaním aj písaním.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Dyskalkúlia je iba jedna.</a:t>
            </a:r>
          </a:p>
          <a:p>
            <a:r>
              <a:rPr lang="sk-SK" sz="2800" dirty="0" smtClean="0"/>
              <a:t>Veľa detí je nediagnostikovaných a trápia sa s matematikou.</a:t>
            </a:r>
          </a:p>
          <a:p>
            <a:r>
              <a:rPr lang="sk-SK" sz="2800" dirty="0" smtClean="0"/>
              <a:t>Logické myslenie nemajú znížené.</a:t>
            </a:r>
          </a:p>
          <a:p>
            <a:r>
              <a:rPr lang="sk-SK" sz="2800" dirty="0" smtClean="0"/>
              <a:t>Nemajú predstavu čísla ako počtu.</a:t>
            </a:r>
          </a:p>
          <a:p>
            <a:r>
              <a:rPr lang="sk-SK" sz="2800" dirty="0" smtClean="0"/>
              <a:t>Všetko počítajú po jednom na prstoch.</a:t>
            </a:r>
          </a:p>
          <a:p>
            <a:r>
              <a:rPr lang="sk-SK" sz="2800" dirty="0" smtClean="0"/>
              <a:t>Problémy s prechodom cez 10.</a:t>
            </a:r>
          </a:p>
          <a:p>
            <a:r>
              <a:rPr lang="sk-SK" sz="2800" dirty="0" smtClean="0"/>
              <a:t>Nechápu desiatkovú sústavu.</a:t>
            </a:r>
          </a:p>
          <a:p>
            <a:r>
              <a:rPr lang="sk-SK" sz="2800" dirty="0" smtClean="0"/>
              <a:t>Ani základné počtové operácie.</a:t>
            </a:r>
          </a:p>
          <a:p>
            <a:r>
              <a:rPr lang="sk-SK" sz="2800" dirty="0" smtClean="0"/>
              <a:t>Oslabená pracovná pamäť ( </a:t>
            </a:r>
            <a:r>
              <a:rPr lang="sk-SK" sz="2800" smtClean="0"/>
              <a:t>pri všetkých ŠPU).</a:t>
            </a:r>
            <a:endParaRPr lang="sk-SK" sz="2800" dirty="0" smtClean="0"/>
          </a:p>
          <a:p>
            <a:endParaRPr lang="sk-SK" sz="2800" dirty="0" smtClean="0"/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Dyskalkúlia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Veľký problém zapamätať si násobilku.</a:t>
            </a:r>
          </a:p>
          <a:p>
            <a:r>
              <a:rPr lang="sk-SK" dirty="0" smtClean="0"/>
              <a:t>Nevedia sa orientovať podľa hodín. </a:t>
            </a:r>
          </a:p>
          <a:p>
            <a:r>
              <a:rPr lang="sk-SK" dirty="0" smtClean="0"/>
              <a:t>Problém s platením v obchode.</a:t>
            </a:r>
          </a:p>
          <a:p>
            <a:r>
              <a:rPr lang="sk-SK" dirty="0" smtClean="0"/>
              <a:t>Problém s hraním podľa nôt.</a:t>
            </a:r>
          </a:p>
          <a:p>
            <a:r>
              <a:rPr lang="sk-SK" dirty="0" smtClean="0"/>
              <a:t> Veľmi zaostávajú na hodine v matematiky.</a:t>
            </a:r>
          </a:p>
          <a:p>
            <a:r>
              <a:rPr lang="sk-SK" dirty="0" smtClean="0"/>
              <a:t>Bežnými vyučovacími metódami sa nedokážu naučiť matematiku.</a:t>
            </a:r>
          </a:p>
          <a:p>
            <a:r>
              <a:rPr lang="sk-SK" dirty="0" smtClean="0"/>
              <a:t>Špeciálna metodika.</a:t>
            </a:r>
          </a:p>
          <a:p>
            <a:r>
              <a:rPr lang="sk-SK" dirty="0" smtClean="0"/>
              <a:t>Dyskalkúlia sa diagnostikuje v 3. triede.</a:t>
            </a: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Deti s </a:t>
            </a:r>
            <a:r>
              <a:rPr lang="sk-SK" dirty="0" err="1" smtClean="0"/>
              <a:t>Aspergerovým</a:t>
            </a:r>
            <a:r>
              <a:rPr lang="sk-SK" dirty="0" smtClean="0"/>
              <a:t> syndrómom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Aspergerov</a:t>
            </a:r>
            <a:r>
              <a:rPr lang="sk-SK" dirty="0" smtClean="0"/>
              <a:t> syndróm patrí do </a:t>
            </a:r>
            <a:r>
              <a:rPr lang="sk-SK" dirty="0" err="1" smtClean="0"/>
              <a:t>autistického</a:t>
            </a:r>
            <a:r>
              <a:rPr lang="sk-SK" dirty="0" smtClean="0"/>
              <a:t> spektra.</a:t>
            </a:r>
          </a:p>
          <a:p>
            <a:r>
              <a:rPr lang="sk-SK" dirty="0" err="1" smtClean="0"/>
              <a:t>Inteligemcia</a:t>
            </a:r>
            <a:r>
              <a:rPr lang="sk-SK" dirty="0" smtClean="0"/>
              <a:t> detí je priemerná až nadpriemerná</a:t>
            </a:r>
          </a:p>
          <a:p>
            <a:r>
              <a:rPr lang="sk-SK" dirty="0" smtClean="0"/>
              <a:t>Intenzívnejšie vnímajú zmyslové podnety.</a:t>
            </a:r>
          </a:p>
          <a:p>
            <a:r>
              <a:rPr lang="sk-SK" dirty="0" smtClean="0"/>
              <a:t>Trpia </a:t>
            </a:r>
            <a:r>
              <a:rPr lang="sk-SK" dirty="0" err="1" smtClean="0"/>
              <a:t>precitlivelosťou</a:t>
            </a:r>
            <a:r>
              <a:rPr lang="sk-SK" dirty="0" smtClean="0"/>
              <a:t> zmyslov.</a:t>
            </a:r>
          </a:p>
          <a:p>
            <a:r>
              <a:rPr lang="sk-SK" dirty="0" smtClean="0"/>
              <a:t>Nemajú radi zmeny. </a:t>
            </a:r>
          </a:p>
          <a:p>
            <a:r>
              <a:rPr lang="sk-SK" dirty="0" smtClean="0"/>
              <a:t>Problém so sociálnym správaním.</a:t>
            </a:r>
          </a:p>
          <a:p>
            <a:r>
              <a:rPr lang="sk-SK" dirty="0" smtClean="0"/>
              <a:t>Špecifické záujmy.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Deti s </a:t>
            </a:r>
            <a:r>
              <a:rPr lang="sk-SK" sz="2800" dirty="0" err="1" smtClean="0"/>
              <a:t>Aspergerovým</a:t>
            </a:r>
            <a:r>
              <a:rPr lang="sk-SK" sz="2800" dirty="0" smtClean="0"/>
              <a:t> syndrómom a poruchami učenia.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sz="2800" dirty="0" smtClean="0"/>
              <a:t>Často sa u nich vyskytujú ŠPU, niekedy majú celý balíček- dyslexiu, </a:t>
            </a:r>
            <a:r>
              <a:rPr lang="sk-SK" sz="2800" dirty="0" err="1" smtClean="0"/>
              <a:t>dysortografiu</a:t>
            </a:r>
            <a:r>
              <a:rPr lang="sk-SK" sz="2800" dirty="0" smtClean="0"/>
              <a:t>, </a:t>
            </a:r>
            <a:r>
              <a:rPr lang="sk-SK" sz="2800" dirty="0" err="1" smtClean="0"/>
              <a:t>dyskalkúliu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Mnohé majú problém s motorikou.</a:t>
            </a:r>
          </a:p>
          <a:p>
            <a:r>
              <a:rPr lang="sk-SK" sz="2800" dirty="0" smtClean="0"/>
              <a:t>Niektoré majú problém s číslami- dyskalkúlia, iné sú v číslach veľmi dobré.</a:t>
            </a:r>
          </a:p>
          <a:p>
            <a:r>
              <a:rPr lang="sk-SK" sz="2800" dirty="0" smtClean="0"/>
              <a:t>Mnohé sú v určitej oblasti výnimočné.</a:t>
            </a:r>
          </a:p>
          <a:p>
            <a:r>
              <a:rPr lang="sk-SK" sz="2800" dirty="0" smtClean="0"/>
              <a:t>Dôležité pripraviť ich na zmenu.</a:t>
            </a:r>
          </a:p>
          <a:p>
            <a:r>
              <a:rPr lang="sk-SK" sz="2800" dirty="0" smtClean="0"/>
              <a:t>Vyhýbať sa situáciám ktoré v nich vyvolávajú stres zo zmyslového preťaženia.</a:t>
            </a:r>
          </a:p>
          <a:p>
            <a:r>
              <a:rPr lang="sk-SK" sz="2800" dirty="0" smtClean="0"/>
              <a:t>Zmyslové podnety, sociálne situácie, nedostatok štruktúry.</a:t>
            </a:r>
          </a:p>
          <a:p>
            <a:endParaRPr lang="sk-SK" sz="2800" dirty="0" smtClean="0"/>
          </a:p>
          <a:p>
            <a:pPr>
              <a:buNone/>
            </a:pPr>
            <a:endParaRPr lang="sk-SK" sz="28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Deti s </a:t>
            </a:r>
            <a:r>
              <a:rPr lang="sk-SK" sz="3200" dirty="0" err="1" smtClean="0"/>
              <a:t>aspergerovým</a:t>
            </a:r>
            <a:r>
              <a:rPr lang="sk-SK" sz="3200" dirty="0" smtClean="0"/>
              <a:t> syndrómom s ŠPU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Je dôležité lepšie spoznať takéto dieťa.</a:t>
            </a:r>
          </a:p>
          <a:p>
            <a:r>
              <a:rPr lang="sk-SK" dirty="0" smtClean="0"/>
              <a:t>Jeho záujmy a jeho špecifiká.</a:t>
            </a:r>
          </a:p>
          <a:p>
            <a:r>
              <a:rPr lang="sk-SK" dirty="0" smtClean="0"/>
              <a:t>Získať si jeho dôveru. </a:t>
            </a:r>
          </a:p>
          <a:p>
            <a:r>
              <a:rPr lang="sk-SK" dirty="0" smtClean="0"/>
              <a:t>Brať do úvahy jeho odlišnosti. </a:t>
            </a:r>
          </a:p>
          <a:p>
            <a:r>
              <a:rPr lang="sk-SK" dirty="0" smtClean="0"/>
              <a:t>A spolupráca bude prebiehať dobre, alebo veľmi dobre.</a:t>
            </a:r>
          </a:p>
          <a:p>
            <a:r>
              <a:rPr lang="sk-SK" dirty="0" smtClean="0"/>
              <a:t>Takíto žiaci sa radšej porozprávajú s učiteľkou, alebo s asistentkou ako so spolužiakmi.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Deti s </a:t>
            </a:r>
            <a:r>
              <a:rPr lang="sk-SK" sz="3600" dirty="0" err="1" smtClean="0"/>
              <a:t>aspergerovým</a:t>
            </a:r>
            <a:r>
              <a:rPr lang="sk-SK" sz="3600" dirty="0" smtClean="0"/>
              <a:t> syndrómom s ŠPU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Môže dostávať úlohy, ktoré sa týkajú jeho záujmov. </a:t>
            </a:r>
          </a:p>
          <a:p>
            <a:r>
              <a:rPr lang="sk-SK" sz="2800" dirty="0" smtClean="0"/>
              <a:t>Môžu to byť projektové úlohy.</a:t>
            </a:r>
          </a:p>
          <a:p>
            <a:r>
              <a:rPr lang="sk-SK" sz="2800" dirty="0" smtClean="0"/>
              <a:t>Môže byť poverený určitou úlohou.</a:t>
            </a:r>
          </a:p>
          <a:p>
            <a:r>
              <a:rPr lang="sk-SK" sz="2800" dirty="0" smtClean="0"/>
              <a:t>Ak vyučovanie v plnom rozsahu nezvláda, môže mať menej hodín. </a:t>
            </a:r>
          </a:p>
          <a:p>
            <a:r>
              <a:rPr lang="sk-SK" sz="2800" dirty="0" smtClean="0"/>
              <a:t>Môže byť oslobodené z hodnotenia správania.</a:t>
            </a:r>
          </a:p>
          <a:p>
            <a:r>
              <a:rPr lang="sk-SK" sz="2800" dirty="0" smtClean="0"/>
              <a:t>V prípade psychického preťaženia, môže dostať „voľno“ na pár dní, od lekára.</a:t>
            </a:r>
          </a:p>
          <a:p>
            <a:r>
              <a:rPr lang="sk-SK" sz="2800" dirty="0" smtClean="0"/>
              <a:t>Podporovať začlenenie medzi spolužiakov.</a:t>
            </a:r>
            <a:endParaRPr lang="sk-SK" sz="280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Ďakujeme za pozornosť</a:t>
            </a:r>
            <a:endParaRPr lang="sk-SK" dirty="0"/>
          </a:p>
        </p:txBody>
      </p:sp>
      <p:pic>
        <p:nvPicPr>
          <p:cNvPr id="1026" name="Picture 2" descr="C:\Users\zuzan\Desktop\ZÁVITY.sk\Snímka obrazovky 2019-12-02 o 8.48.54[8550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5734232" cy="3168813"/>
          </a:xfrm>
          <a:prstGeom prst="rect">
            <a:avLst/>
          </a:prstGeom>
          <a:noFill/>
        </p:spPr>
      </p:pic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27</a:t>
            </a:fld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1403648" y="1916832"/>
            <a:ext cx="4392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 err="1" smtClean="0">
                <a:hlinkClick r:id="rId3"/>
              </a:rPr>
              <a:t>www.zavity.sk</a:t>
            </a:r>
            <a:endParaRPr lang="sk-SK" sz="3600" dirty="0" smtClean="0"/>
          </a:p>
          <a:p>
            <a:r>
              <a:rPr lang="sk-SK" sz="3600" dirty="0" smtClean="0"/>
              <a:t>Zuzana </a:t>
            </a:r>
            <a:r>
              <a:rPr lang="sk-SK" sz="3600" dirty="0" err="1" smtClean="0"/>
              <a:t>Gahérová</a:t>
            </a:r>
            <a:endParaRPr lang="sk-SK" sz="3600" dirty="0" smtClean="0"/>
          </a:p>
          <a:p>
            <a:endParaRPr lang="sk-SK" sz="3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Mozog bežného čitateľa.</a:t>
            </a:r>
            <a:endParaRPr lang="sk-SK" dirty="0"/>
          </a:p>
        </p:txBody>
      </p:sp>
      <p:pic>
        <p:nvPicPr>
          <p:cNvPr id="4" name="Zástupný symbol obsahu 3" descr="DSCN3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zan\Desktop\ZÁVITY.sk\DSCN24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54864"/>
            <a:ext cx="9217152" cy="69128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984" y="2204864"/>
            <a:ext cx="7772400" cy="1470025"/>
          </a:xfrm>
        </p:spPr>
        <p:txBody>
          <a:bodyPr/>
          <a:lstStyle/>
          <a:p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Mozog </a:t>
            </a:r>
            <a:r>
              <a:rPr lang="sk-SK" sz="3600" dirty="0" err="1" smtClean="0"/>
              <a:t>dyslektika</a:t>
            </a:r>
            <a:r>
              <a:rPr lang="sk-SK" sz="3600" dirty="0" smtClean="0"/>
              <a:t>, ktorý nevie dobre čítať.</a:t>
            </a:r>
            <a:endParaRPr lang="sk-SK" sz="3600" dirty="0"/>
          </a:p>
        </p:txBody>
      </p:sp>
      <p:pic>
        <p:nvPicPr>
          <p:cNvPr id="5" name="Zástupný symbol obsahu 4" descr="DSCN3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Mozog </a:t>
            </a:r>
            <a:r>
              <a:rPr lang="sk-SK" sz="3200" dirty="0" err="1" smtClean="0"/>
              <a:t>dyslektika</a:t>
            </a:r>
            <a:r>
              <a:rPr lang="sk-SK" sz="3200" dirty="0" smtClean="0"/>
              <a:t>, ktorý sa naučil dobre čítať.</a:t>
            </a:r>
            <a:endParaRPr lang="sk-SK" sz="3200" dirty="0"/>
          </a:p>
        </p:txBody>
      </p:sp>
      <p:pic>
        <p:nvPicPr>
          <p:cNvPr id="4" name="Zástupný symbol obsahu 3" descr="DSCN3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180" y="1769904"/>
            <a:ext cx="6035040" cy="4526280"/>
          </a:xfrm>
        </p:spPr>
      </p:pic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uzan\Desktop\ZÁVITY.sk\DSCN243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54864"/>
            <a:ext cx="9217152" cy="691286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984" y="2204864"/>
            <a:ext cx="7772400" cy="1470025"/>
          </a:xfrm>
        </p:spPr>
        <p:txBody>
          <a:bodyPr/>
          <a:lstStyle/>
          <a:p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1828800"/>
            <a:ext cx="7575376" cy="1096144"/>
          </a:xfrm>
        </p:spPr>
        <p:txBody>
          <a:bodyPr/>
          <a:lstStyle/>
          <a:p>
            <a:endParaRPr lang="sk-SK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 pre pedagógov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Používať metódy, ktoré sú založené na interakcii medzi zmyslami.</a:t>
            </a:r>
          </a:p>
          <a:p>
            <a:r>
              <a:rPr lang="sk-SK" dirty="0" smtClean="0"/>
              <a:t>Správna metóda + pravidelný nácvik prinesie úspech.</a:t>
            </a:r>
          </a:p>
          <a:p>
            <a:r>
              <a:rPr lang="sk-SK" dirty="0" smtClean="0"/>
              <a:t>Dyslektik má iné myslenie, myslí v obrazoch.</a:t>
            </a:r>
            <a:endParaRPr lang="sk-SK" dirty="0"/>
          </a:p>
          <a:p>
            <a:r>
              <a:rPr lang="sk-SK" dirty="0" err="1" smtClean="0"/>
              <a:t>Multisenzorický</a:t>
            </a:r>
            <a:r>
              <a:rPr lang="sk-SK" dirty="0" smtClean="0"/>
              <a:t> prístup.</a:t>
            </a:r>
          </a:p>
          <a:p>
            <a:r>
              <a:rPr lang="sk-SK" dirty="0" smtClean="0"/>
              <a:t>Vidieť a </a:t>
            </a:r>
            <a:r>
              <a:rPr lang="sk-SK" dirty="0" err="1" smtClean="0"/>
              <a:t>súčastne</a:t>
            </a:r>
            <a:r>
              <a:rPr lang="sk-SK" dirty="0" smtClean="0"/>
              <a:t> počuť  (15 percent učiva)</a:t>
            </a:r>
          </a:p>
          <a:p>
            <a:r>
              <a:rPr lang="sk-SK" dirty="0" smtClean="0"/>
              <a:t>Diskutovať o probléme   ( 40 percent učiva)</a:t>
            </a:r>
          </a:p>
          <a:p>
            <a:r>
              <a:rPr lang="sk-SK" dirty="0" smtClean="0"/>
              <a:t>Vykonávanie praktických činností ( 80 percent)</a:t>
            </a:r>
          </a:p>
          <a:p>
            <a:r>
              <a:rPr lang="sk-SK" dirty="0" smtClean="0"/>
              <a:t>Ak vysvetľuje druhým čo sa naučil (90 percent)</a:t>
            </a:r>
          </a:p>
          <a:p>
            <a:r>
              <a:rPr lang="sk-SK" dirty="0" smtClean="0"/>
              <a:t>Využívanie myšlienkových máp </a:t>
            </a:r>
          </a:p>
          <a:p>
            <a:r>
              <a:rPr lang="sk-SK" dirty="0" smtClean="0"/>
              <a:t>Tréning zručností- dieťa sa zlepšuje v skokoch.</a:t>
            </a:r>
          </a:p>
          <a:p>
            <a:endParaRPr lang="sk-SK" dirty="0" smtClean="0"/>
          </a:p>
          <a:p>
            <a:pPr>
              <a:buNone/>
            </a:pPr>
            <a:r>
              <a:rPr lang="sk-SK" dirty="0" smtClean="0"/>
              <a:t>.</a:t>
            </a:r>
          </a:p>
          <a:p>
            <a:pPr>
              <a:buNone/>
            </a:pPr>
            <a:r>
              <a:rPr lang="sk-SK" dirty="0" smtClean="0"/>
              <a:t>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Možné ukazovatele </a:t>
            </a:r>
            <a:r>
              <a:rPr lang="sk-SK" sz="2800" dirty="0" err="1" smtClean="0"/>
              <a:t>dyslexie</a:t>
            </a:r>
            <a:r>
              <a:rPr lang="sk-SK" sz="2800" dirty="0" smtClean="0"/>
              <a:t> v predškolskom veku.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Slovo vníma ako celok.</a:t>
            </a:r>
          </a:p>
          <a:p>
            <a:r>
              <a:rPr lang="sk-SK" dirty="0" smtClean="0"/>
              <a:t>Nevie spraviť syntézu jednoduchého slova.</a:t>
            </a:r>
          </a:p>
          <a:p>
            <a:r>
              <a:rPr lang="sk-SK" dirty="0" smtClean="0"/>
              <a:t>Nevie určiť prvú a poslednú hlásku.</a:t>
            </a:r>
          </a:p>
          <a:p>
            <a:r>
              <a:rPr lang="sk-SK" dirty="0" smtClean="0"/>
              <a:t>Oneskorený rečový vývin.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78F-E563-4427-A176-531984431152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604</TotalTime>
  <Words>1016</Words>
  <Application>Microsoft Office PowerPoint</Application>
  <PresentationFormat>Prezentácia na obrazovke (4:3)</PresentationFormat>
  <Paragraphs>180</Paragraphs>
  <Slides>27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28" baseType="lpstr">
      <vt:lpstr>Luxusný</vt:lpstr>
      <vt:lpstr>PORUCHY UČENIA</vt:lpstr>
      <vt:lpstr>Dyslexia vo svetle výskumov</vt:lpstr>
      <vt:lpstr>Mozog bežného čitateľa.</vt:lpstr>
      <vt:lpstr>Snímka 4</vt:lpstr>
      <vt:lpstr>Mozog dyslektika, ktorý nevie dobre čítať.</vt:lpstr>
      <vt:lpstr>Mozog dyslektika, ktorý sa naučil dobre čítať.</vt:lpstr>
      <vt:lpstr>Snímka 7</vt:lpstr>
      <vt:lpstr>Záver pre pedagógov</vt:lpstr>
      <vt:lpstr>Možné ukazovatele dyslexie v predškolskom veku.</vt:lpstr>
      <vt:lpstr>Prejavy dyslexie</vt:lpstr>
      <vt:lpstr>dyslexia</vt:lpstr>
      <vt:lpstr>dysortografia</vt:lpstr>
      <vt:lpstr>Dysortografia je  sestra dyslexie</vt:lpstr>
      <vt:lpstr>Dysgrafia</vt:lpstr>
      <vt:lpstr>Učiteľ rozpoznáva ŠPU</vt:lpstr>
      <vt:lpstr>Zaostávanie </vt:lpstr>
      <vt:lpstr>Emočné problémy</vt:lpstr>
      <vt:lpstr>Úloha učiteľa</vt:lpstr>
      <vt:lpstr>Úloha asistenta</vt:lpstr>
      <vt:lpstr>Dyslexia a dysortografia na druhom stupni.</vt:lpstr>
      <vt:lpstr>Dyskalkúlia</vt:lpstr>
      <vt:lpstr>Dyskalkúlia</vt:lpstr>
      <vt:lpstr>Deti s Aspergerovým syndrómom</vt:lpstr>
      <vt:lpstr>Deti s Aspergerovým syndrómom a poruchami učenia.</vt:lpstr>
      <vt:lpstr>Deti s aspergerovým syndrómom s ŠPU</vt:lpstr>
      <vt:lpstr>Deti s aspergerovým syndrómom s ŠPU</vt:lpstr>
      <vt:lpstr>      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UČENIA</dc:title>
  <dc:creator>Zuzana Gaherova</dc:creator>
  <cp:lastModifiedBy>Zuzana Gaherova</cp:lastModifiedBy>
  <cp:revision>60</cp:revision>
  <dcterms:created xsi:type="dcterms:W3CDTF">2021-01-11T16:17:53Z</dcterms:created>
  <dcterms:modified xsi:type="dcterms:W3CDTF">2021-06-14T17:51:05Z</dcterms:modified>
</cp:coreProperties>
</file>